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ags/tag5.xml" ContentType="application/vnd.openxmlformats-officedocument.presentationml.tags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0" r:id="rId3"/>
    <p:sldMasterId id="2147483681" r:id="rId4"/>
  </p:sldMasterIdLst>
  <p:notesMasterIdLst>
    <p:notesMasterId r:id="rId32"/>
  </p:notesMasterIdLst>
  <p:sldIdLst>
    <p:sldId id="257" r:id="rId5"/>
    <p:sldId id="307" r:id="rId6"/>
    <p:sldId id="351" r:id="rId7"/>
    <p:sldId id="352" r:id="rId8"/>
    <p:sldId id="365" r:id="rId9"/>
    <p:sldId id="332" r:id="rId10"/>
    <p:sldId id="353" r:id="rId11"/>
    <p:sldId id="354" r:id="rId12"/>
    <p:sldId id="309" r:id="rId13"/>
    <p:sldId id="355" r:id="rId14"/>
    <p:sldId id="327" r:id="rId15"/>
    <p:sldId id="356" r:id="rId16"/>
    <p:sldId id="358" r:id="rId17"/>
    <p:sldId id="312" r:id="rId18"/>
    <p:sldId id="360" r:id="rId19"/>
    <p:sldId id="359" r:id="rId20"/>
    <p:sldId id="361" r:id="rId21"/>
    <p:sldId id="362" r:id="rId22"/>
    <p:sldId id="363" r:id="rId23"/>
    <p:sldId id="323" r:id="rId24"/>
    <p:sldId id="366" r:id="rId25"/>
    <p:sldId id="364" r:id="rId26"/>
    <p:sldId id="314" r:id="rId27"/>
    <p:sldId id="367" r:id="rId28"/>
    <p:sldId id="368" r:id="rId29"/>
    <p:sldId id="369" r:id="rId30"/>
    <p:sldId id="335" r:id="rId3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94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69" autoAdjust="0"/>
    <p:restoredTop sz="97481" autoAdjust="0"/>
  </p:normalViewPr>
  <p:slideViewPr>
    <p:cSldViewPr snapToGrid="0">
      <p:cViewPr>
        <p:scale>
          <a:sx n="100" d="100"/>
          <a:sy n="100" d="100"/>
        </p:scale>
        <p:origin x="-924" y="-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1FF71-4152-4500-A153-9F1193A201F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93765"/>
            <a:ext cx="9144000" cy="1673591"/>
          </a:xfrm>
        </p:spPr>
        <p:txBody>
          <a:bodyPr anchor="b">
            <a:noAutofit/>
          </a:bodyPr>
          <a:lstStyle>
            <a:lvl1pPr algn="ctr">
              <a:defRPr sz="6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93296"/>
            <a:ext cx="9144000" cy="6534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93765"/>
            <a:ext cx="9144000" cy="1673591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93296"/>
            <a:ext cx="9144000" cy="6534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 eaLnBrk="1" fontAlgn="auto" latinLnBrk="0" hangingPunct="1">
              <a:lnSpc>
                <a:spcPct val="150000"/>
              </a:lnSpc>
              <a:buClr>
                <a:schemeClr val="accent1"/>
              </a:buClr>
              <a:buSzPct val="70000"/>
              <a:buFont typeface="Wingdings 2" panose="05020102010507070707" pitchFamily="18" charset="2"/>
              <a:buChar char=""/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eaLnBrk="1" fontAlgn="auto" latinLnBrk="0" hangingPunct="1">
              <a:lnSpc>
                <a:spcPct val="15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eaLnBrk="1" fontAlgn="auto" latinLnBrk="0" hangingPunct="1">
              <a:lnSpc>
                <a:spcPct val="15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eaLnBrk="1" fontAlgn="auto" latinLnBrk="0" hangingPunct="1">
              <a:lnSpc>
                <a:spcPct val="15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500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8477" y="2835155"/>
            <a:ext cx="6793523" cy="77784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8477" y="3696936"/>
            <a:ext cx="6793523" cy="510075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785"/>
            <a:ext cx="10515600" cy="7794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66091"/>
            <a:ext cx="5052646" cy="4730263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defRPr/>
            </a:lvl1pPr>
            <a:lvl2pPr eaLnBrk="1" fontAlgn="auto" latinLnBrk="0" hangingPunct="1">
              <a:lnSpc>
                <a:spcPct val="150000"/>
              </a:lnSpc>
              <a:defRPr/>
            </a:lvl2pPr>
            <a:lvl3pPr eaLnBrk="1" fontAlgn="auto" latinLnBrk="0" hangingPunct="1">
              <a:lnSpc>
                <a:spcPct val="150000"/>
              </a:lnSpc>
              <a:defRPr/>
            </a:lvl3pPr>
            <a:lvl4pPr eaLnBrk="1" fontAlgn="auto" latinLnBrk="0" hangingPunct="1">
              <a:lnSpc>
                <a:spcPct val="150000"/>
              </a:lnSpc>
              <a:defRPr/>
            </a:lvl4pPr>
            <a:lvl5pPr eaLnBrk="1" fontAlgn="auto" latinLnBrk="0" hangingPunct="1"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1154" y="1266091"/>
            <a:ext cx="5052646" cy="4730263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defRPr/>
            </a:lvl1pPr>
            <a:lvl2pPr eaLnBrk="1" fontAlgn="auto" latinLnBrk="0" hangingPunct="1">
              <a:lnSpc>
                <a:spcPct val="150000"/>
              </a:lnSpc>
              <a:defRPr/>
            </a:lvl2pPr>
            <a:lvl3pPr eaLnBrk="1" fontAlgn="auto" latinLnBrk="0" hangingPunct="1">
              <a:lnSpc>
                <a:spcPct val="150000"/>
              </a:lnSpc>
              <a:defRPr/>
            </a:lvl3pPr>
            <a:lvl4pPr eaLnBrk="1" fontAlgn="auto" latinLnBrk="0" hangingPunct="1">
              <a:lnSpc>
                <a:spcPct val="150000"/>
              </a:lnSpc>
              <a:defRPr/>
            </a:lvl4pPr>
            <a:lvl5pPr eaLnBrk="1" fontAlgn="auto" latinLnBrk="0" hangingPunct="1"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30629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9981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23723"/>
            <a:ext cx="5157787" cy="380780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0000"/>
              <a:buFont typeface="Wingdings 2" panose="05020102010507070707" pitchFamily="18" charset="2"/>
              <a:buChar char="±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9981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23723"/>
            <a:ext cx="5183188" cy="380780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0000"/>
              <a:buFont typeface="Wingdings 2" panose="05020102010507070707" pitchFamily="18" charset="2"/>
              <a:buChar char="±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平行四边形 3"/>
          <p:cNvSpPr>
            <a:spLocks noChangeArrowheads="1"/>
          </p:cNvSpPr>
          <p:nvPr/>
        </p:nvSpPr>
        <p:spPr bwMode="auto">
          <a:xfrm>
            <a:off x="4945223" y="3689350"/>
            <a:ext cx="7246777" cy="336550"/>
          </a:xfrm>
          <a:prstGeom prst="parallelogram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endParaRPr lang="zh-CN" altLang="zh-CN" sz="1600">
              <a:solidFill>
                <a:srgbClr val="ACD1E8"/>
              </a:solidFill>
              <a:cs typeface="Arial" panose="020B0604020202020204" pitchFamily="34" charset="0"/>
            </a:endParaRPr>
          </a:p>
        </p:txBody>
      </p:sp>
      <p:sp>
        <p:nvSpPr>
          <p:cNvPr id="7" name="平行四边形 2"/>
          <p:cNvSpPr>
            <a:spLocks noChangeArrowheads="1"/>
          </p:cNvSpPr>
          <p:nvPr/>
        </p:nvSpPr>
        <p:spPr bwMode="auto">
          <a:xfrm>
            <a:off x="3812840" y="2679701"/>
            <a:ext cx="5534360" cy="957263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/>
            <a:endParaRPr lang="zh-CN" altLang="en-US" sz="4800" b="1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76260" y="2679701"/>
            <a:ext cx="5688525" cy="957263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此处编辑标题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Picture 76" descr="bg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6" r="-6" b="16166"/>
          <a:stretch>
            <a:fillRect/>
          </a:stretch>
        </p:blipFill>
        <p:spPr bwMode="auto">
          <a:xfrm>
            <a:off x="-23284" y="-25400"/>
            <a:ext cx="12238568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KSO_BT1"/>
          <p:cNvSpPr>
            <a:spLocks noGrp="1"/>
          </p:cNvSpPr>
          <p:nvPr>
            <p:ph type="title" hasCustomPrompt="1"/>
          </p:nvPr>
        </p:nvSpPr>
        <p:spPr>
          <a:xfrm>
            <a:off x="6528000" y="684000"/>
            <a:ext cx="4165200" cy="1602000"/>
          </a:xfrm>
        </p:spPr>
        <p:txBody>
          <a:bodyPr vert="horz"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9" name="KSO_BC2"/>
          <p:cNvSpPr>
            <a:spLocks noGrp="1"/>
          </p:cNvSpPr>
          <p:nvPr>
            <p:ph type="body" sz="half" idx="2"/>
          </p:nvPr>
        </p:nvSpPr>
        <p:spPr>
          <a:xfrm>
            <a:off x="6528000" y="22860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图片占位符 8"/>
          <p:cNvSpPr>
            <a:spLocks noGrp="1"/>
          </p:cNvSpPr>
          <p:nvPr>
            <p:ph type="pic" sz="quarter" idx="13"/>
          </p:nvPr>
        </p:nvSpPr>
        <p:spPr>
          <a:xfrm rot="435425">
            <a:off x="1692244" y="1509221"/>
            <a:ext cx="3550468" cy="39192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9754" y="365125"/>
            <a:ext cx="1014046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360877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buSzPct val="70000"/>
              <a:buFont typeface="Wingdings 2" panose="05020102010507070707" pitchFamily="18" charset="2"/>
              <a:buChar char="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93765"/>
            <a:ext cx="9144000" cy="1673591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93296"/>
            <a:ext cx="9144000" cy="6534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buSzPct val="70000"/>
              <a:buFont typeface="Wingdings 2" panose="05020102010507070707" pitchFamily="18" charset="2"/>
              <a:buChar char="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8477" y="2835155"/>
            <a:ext cx="6793523" cy="77784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8477" y="3696936"/>
            <a:ext cx="6793523" cy="510075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785"/>
            <a:ext cx="10515600" cy="7794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66091"/>
            <a:ext cx="5052646" cy="473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1154" y="1266091"/>
            <a:ext cx="5052646" cy="473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30629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9981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23723"/>
            <a:ext cx="5157787" cy="380780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0000"/>
              <a:buFont typeface="Wingdings 2" panose="05020102010507070707" pitchFamily="18" charset="2"/>
              <a:buChar char="±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9981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23723"/>
            <a:ext cx="5183188" cy="380780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0000"/>
              <a:buFont typeface="Wingdings 2" panose="05020102010507070707" pitchFamily="18" charset="2"/>
              <a:buChar char="±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平行四边形 3"/>
          <p:cNvSpPr>
            <a:spLocks noChangeArrowheads="1"/>
          </p:cNvSpPr>
          <p:nvPr/>
        </p:nvSpPr>
        <p:spPr bwMode="auto">
          <a:xfrm>
            <a:off x="4945223" y="3689350"/>
            <a:ext cx="7246777" cy="336550"/>
          </a:xfrm>
          <a:prstGeom prst="parallelogram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endParaRPr lang="zh-CN" altLang="zh-CN" sz="1600">
              <a:solidFill>
                <a:srgbClr val="ACD1E8"/>
              </a:solidFill>
              <a:cs typeface="Arial" panose="020B0604020202020204" pitchFamily="34" charset="0"/>
            </a:endParaRPr>
          </a:p>
        </p:txBody>
      </p:sp>
      <p:sp>
        <p:nvSpPr>
          <p:cNvPr id="7" name="平行四边形 2"/>
          <p:cNvSpPr>
            <a:spLocks noChangeArrowheads="1"/>
          </p:cNvSpPr>
          <p:nvPr/>
        </p:nvSpPr>
        <p:spPr bwMode="auto">
          <a:xfrm>
            <a:off x="3812840" y="2679701"/>
            <a:ext cx="5534360" cy="957263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/>
            <a:endParaRPr lang="zh-CN" altLang="en-US" sz="4800" b="1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76260" y="2679701"/>
            <a:ext cx="5688525" cy="957263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此处编辑标题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Picture 76" descr="bg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6" r="-6" b="16166"/>
          <a:stretch>
            <a:fillRect/>
          </a:stretch>
        </p:blipFill>
        <p:spPr bwMode="auto">
          <a:xfrm>
            <a:off x="-23284" y="-25400"/>
            <a:ext cx="12238568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KSO_BT1"/>
          <p:cNvSpPr>
            <a:spLocks noGrp="1"/>
          </p:cNvSpPr>
          <p:nvPr>
            <p:ph type="title" hasCustomPrompt="1"/>
          </p:nvPr>
        </p:nvSpPr>
        <p:spPr>
          <a:xfrm>
            <a:off x="6528000" y="684000"/>
            <a:ext cx="4165200" cy="1602000"/>
          </a:xfrm>
        </p:spPr>
        <p:txBody>
          <a:bodyPr vert="horz"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9" name="KSO_BC2"/>
          <p:cNvSpPr>
            <a:spLocks noGrp="1"/>
          </p:cNvSpPr>
          <p:nvPr>
            <p:ph type="body" sz="half" idx="2"/>
          </p:nvPr>
        </p:nvSpPr>
        <p:spPr>
          <a:xfrm>
            <a:off x="6528000" y="22860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图片占位符 8"/>
          <p:cNvSpPr>
            <a:spLocks noGrp="1"/>
          </p:cNvSpPr>
          <p:nvPr>
            <p:ph type="pic" sz="quarter" idx="13"/>
          </p:nvPr>
        </p:nvSpPr>
        <p:spPr>
          <a:xfrm rot="435425">
            <a:off x="1692244" y="1509221"/>
            <a:ext cx="3550468" cy="39192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9754" y="365125"/>
            <a:ext cx="1014046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360877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8477" y="2835155"/>
            <a:ext cx="6793523" cy="77784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8477" y="3696936"/>
            <a:ext cx="6793523" cy="510075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785"/>
            <a:ext cx="10515600" cy="7794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66091"/>
            <a:ext cx="5052646" cy="473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1154" y="1266091"/>
            <a:ext cx="5052646" cy="473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30629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9981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23723"/>
            <a:ext cx="5157787" cy="380780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0000"/>
              <a:buFont typeface="Wingdings 2" panose="05020102010507070707" pitchFamily="18" charset="2"/>
              <a:buChar char="±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9981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23723"/>
            <a:ext cx="5183188" cy="380780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0000"/>
              <a:buFont typeface="Wingdings 2" panose="05020102010507070707" pitchFamily="18" charset="2"/>
              <a:buChar char="±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平行四边形 3"/>
          <p:cNvSpPr>
            <a:spLocks noChangeArrowheads="1"/>
          </p:cNvSpPr>
          <p:nvPr/>
        </p:nvSpPr>
        <p:spPr bwMode="auto">
          <a:xfrm>
            <a:off x="4945223" y="3689350"/>
            <a:ext cx="7246777" cy="336550"/>
          </a:xfrm>
          <a:prstGeom prst="parallelogram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endParaRPr lang="zh-CN" altLang="zh-CN" sz="1600">
              <a:solidFill>
                <a:srgbClr val="ACD1E8"/>
              </a:solidFill>
              <a:cs typeface="Arial" panose="020B0604020202020204" pitchFamily="34" charset="0"/>
            </a:endParaRPr>
          </a:p>
        </p:txBody>
      </p:sp>
      <p:sp>
        <p:nvSpPr>
          <p:cNvPr id="7" name="平行四边形 2"/>
          <p:cNvSpPr>
            <a:spLocks noChangeArrowheads="1"/>
          </p:cNvSpPr>
          <p:nvPr/>
        </p:nvSpPr>
        <p:spPr bwMode="auto">
          <a:xfrm>
            <a:off x="3812840" y="2679701"/>
            <a:ext cx="5534360" cy="957263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/>
            <a:endParaRPr lang="zh-CN" altLang="en-US" sz="4800" b="1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76260" y="2679701"/>
            <a:ext cx="5688525" cy="957263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此处编辑标题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Picture 76" descr="bg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6" r="-6" b="16166"/>
          <a:stretch>
            <a:fillRect/>
          </a:stretch>
        </p:blipFill>
        <p:spPr bwMode="auto">
          <a:xfrm>
            <a:off x="-23284" y="-25400"/>
            <a:ext cx="12238568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KSO_BT1"/>
          <p:cNvSpPr>
            <a:spLocks noGrp="1"/>
          </p:cNvSpPr>
          <p:nvPr>
            <p:ph type="title" hasCustomPrompt="1"/>
          </p:nvPr>
        </p:nvSpPr>
        <p:spPr>
          <a:xfrm>
            <a:off x="6528000" y="684000"/>
            <a:ext cx="4165200" cy="1602000"/>
          </a:xfrm>
        </p:spPr>
        <p:txBody>
          <a:bodyPr vert="horz"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9" name="KSO_BC2"/>
          <p:cNvSpPr>
            <a:spLocks noGrp="1"/>
          </p:cNvSpPr>
          <p:nvPr>
            <p:ph type="body" sz="half" idx="2"/>
          </p:nvPr>
        </p:nvSpPr>
        <p:spPr>
          <a:xfrm>
            <a:off x="6528000" y="22860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图片占位符 8"/>
          <p:cNvSpPr>
            <a:spLocks noGrp="1"/>
          </p:cNvSpPr>
          <p:nvPr>
            <p:ph type="pic" sz="quarter" idx="13"/>
          </p:nvPr>
        </p:nvSpPr>
        <p:spPr>
          <a:xfrm rot="435425">
            <a:off x="1692244" y="1509221"/>
            <a:ext cx="3550468" cy="39192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9754" y="365125"/>
            <a:ext cx="1014046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360877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343"/>
            <a:ext cx="10515600" cy="481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0000"/>
        <a:buFont typeface="Wingdings 2" panose="05020102010507070707" pitchFamily="18" charset="2"/>
        <a:buChar char="±"/>
        <a:defRPr sz="2400" kern="1200">
          <a:solidFill>
            <a:schemeClr val="accent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343"/>
            <a:ext cx="10515600" cy="481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0000"/>
        <a:buFont typeface="Wingdings 2" panose="05020102010507070707" pitchFamily="18" charset="2"/>
        <a:buChar char="±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343"/>
            <a:ext cx="10515600" cy="481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996C-27C8-4692-B794-7F157EC6713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BD11-2248-468D-9820-4736688BEB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0000"/>
        <a:buFont typeface="Wingdings 2" panose="05020102010507070707" pitchFamily="18" charset="2"/>
        <a:buChar char="±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B0270-CEEE-431B-B8BB-C667B4CC68DA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306BE-BEE2-434D-83FC-2BC3906A2A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66800" y="950915"/>
            <a:ext cx="10454640" cy="1415095"/>
          </a:xfrm>
        </p:spPr>
        <p:txBody>
          <a:bodyPr/>
          <a:lstStyle/>
          <a:p>
            <a:r>
              <a:rPr lang="zh-CN" altLang="en-US" sz="4800" dirty="0"/>
              <a:t>华</a:t>
            </a:r>
            <a:r>
              <a:rPr lang="zh-CN" altLang="en-US" sz="4800" smtClean="0"/>
              <a:t>信</a:t>
            </a:r>
            <a:r>
              <a:rPr lang="zh-CN" altLang="en-US" sz="4800" smtClean="0"/>
              <a:t>智软件测试</a:t>
            </a:r>
            <a:r>
              <a:rPr lang="zh-CN" altLang="en-US" sz="4800" dirty="0" smtClean="0"/>
              <a:t>专业</a:t>
            </a:r>
            <a:r>
              <a:rPr lang="zh-CN" altLang="en-US" sz="4800" dirty="0"/>
              <a:t>宣讲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2621915"/>
            <a:ext cx="3780790" cy="419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五、软件测试前景如何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25" y="1404938"/>
            <a:ext cx="61722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23924" y="581025"/>
            <a:ext cx="3581401" cy="600075"/>
          </a:xfrm>
        </p:spPr>
        <p:txBody>
          <a:bodyPr>
            <a:normAutofit/>
          </a:bodyPr>
          <a:lstStyle/>
          <a:p>
            <a:r>
              <a:rPr lang="en-US" altLang="zh-CN" sz="2400" b="0" dirty="0" smtClean="0"/>
              <a:t>1-3</a:t>
            </a:r>
            <a:r>
              <a:rPr lang="zh-CN" altLang="en-US" sz="2400" b="0" dirty="0" smtClean="0"/>
              <a:t>年：</a:t>
            </a:r>
            <a:endParaRPr lang="zh-CN" altLang="en-US" sz="2400" b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38275"/>
            <a:ext cx="9942513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23924" y="581025"/>
            <a:ext cx="3581401" cy="600075"/>
          </a:xfrm>
        </p:spPr>
        <p:txBody>
          <a:bodyPr>
            <a:normAutofit/>
          </a:bodyPr>
          <a:lstStyle/>
          <a:p>
            <a:r>
              <a:rPr lang="en-US" altLang="zh-CN" sz="2400" b="0" dirty="0" smtClean="0"/>
              <a:t>3-5</a:t>
            </a:r>
            <a:r>
              <a:rPr lang="zh-CN" altLang="en-US" sz="2400" b="0" dirty="0" smtClean="0"/>
              <a:t>年：</a:t>
            </a:r>
            <a:endParaRPr lang="zh-CN" altLang="en-US" sz="2400" b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514475"/>
            <a:ext cx="9466263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775" y="1006561"/>
            <a:ext cx="2266950" cy="287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4763" y="1009650"/>
            <a:ext cx="225742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1313" y="1123950"/>
            <a:ext cx="22193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67824" y="1065354"/>
            <a:ext cx="2276475" cy="290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六、课程大纲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574" y="1526606"/>
            <a:ext cx="5599113" cy="432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8258175" y="2838449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自动化测试</a:t>
            </a:r>
            <a:r>
              <a:rPr lang="en-US" altLang="zh-CN" dirty="0" smtClean="0"/>
              <a:t>-selenium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0325" y="419100"/>
            <a:ext cx="7296150" cy="506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58175" y="2838449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接口测试</a:t>
            </a:r>
            <a:r>
              <a:rPr lang="en-US" altLang="zh-CN" dirty="0" smtClean="0"/>
              <a:t>-postman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" y="2138363"/>
            <a:ext cx="617220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0175" y="709613"/>
            <a:ext cx="8799513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58175" y="2838448"/>
            <a:ext cx="362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移动自动化测试</a:t>
            </a:r>
            <a:r>
              <a:rPr lang="en-US" altLang="zh-CN" dirty="0" smtClean="0"/>
              <a:t>-appium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Jenkins</a:t>
            </a: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791873"/>
            <a:ext cx="7642225" cy="483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600951" y="111442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性能测试</a:t>
            </a:r>
            <a:r>
              <a:rPr lang="en-US" altLang="zh-CN" dirty="0" smtClean="0"/>
              <a:t>- Jmeter</a:t>
            </a:r>
            <a:endParaRPr lang="zh-CN" alt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9263" y="2690813"/>
            <a:ext cx="8694737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一、软件测试的基本概念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66091"/>
            <a:ext cx="10515600" cy="47302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CN" sz="1600" dirty="0" smtClean="0"/>
          </a:p>
          <a:p>
            <a:pPr lvl="1">
              <a:buNone/>
            </a:pPr>
            <a:r>
              <a:rPr lang="zh-CN" altLang="en-US" dirty="0" smtClean="0"/>
              <a:t>  早期定义：软件测试是对程序能够按预期运行建立起一种信心。 </a:t>
            </a:r>
            <a:br>
              <a:rPr lang="zh-CN" altLang="en-US" dirty="0" smtClean="0"/>
            </a:br>
            <a:r>
              <a:rPr lang="zh-CN" altLang="en-US" dirty="0" smtClean="0"/>
              <a:t>经典定义：测试是为了发现错误而执行程序的过程。 </a:t>
            </a:r>
            <a:br>
              <a:rPr lang="zh-CN" altLang="en-US" dirty="0" smtClean="0"/>
            </a:br>
            <a:r>
              <a:rPr lang="en-US" altLang="zh-CN" dirty="0" smtClean="0"/>
              <a:t>IEEE</a:t>
            </a:r>
            <a:r>
              <a:rPr lang="zh-CN" altLang="en-US" dirty="0" smtClean="0"/>
              <a:t>定义（</a:t>
            </a:r>
            <a:r>
              <a:rPr lang="en-US" altLang="zh-CN" dirty="0" smtClean="0"/>
              <a:t>ISO/IEC/IEEE 29119</a:t>
            </a:r>
            <a:r>
              <a:rPr lang="zh-CN" altLang="en-US" dirty="0" smtClean="0"/>
              <a:t>）：使用人工或者自动的手段来运行或测量软件系统的过程，以检验软件系统是否满足规定的要求，并找出与预期结果之间的差异。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9263" y="930875"/>
            <a:ext cx="10904537" cy="496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839" y="257175"/>
            <a:ext cx="3338512" cy="248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00" y="395074"/>
            <a:ext cx="3560892" cy="1700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9150" y="3201610"/>
            <a:ext cx="3024188" cy="245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0113" y="3457575"/>
            <a:ext cx="22574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05700" y="3881439"/>
            <a:ext cx="3519247" cy="185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620125" y="1096334"/>
            <a:ext cx="3224213" cy="140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0226" y="1114425"/>
            <a:ext cx="800100" cy="367665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七、企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求</a:t>
            </a:r>
            <a:endParaRPr lang="zh-CN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2475" y="412720"/>
            <a:ext cx="5689600" cy="584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95650" y="576463"/>
            <a:ext cx="6057900" cy="54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146051"/>
            <a:ext cx="10229850" cy="654050"/>
          </a:xfrm>
        </p:spPr>
        <p:txBody>
          <a:bodyPr/>
          <a:lstStyle/>
          <a:p>
            <a:r>
              <a:rPr lang="zh-CN" altLang="en-US" dirty="0" smtClean="0"/>
              <a:t>测试报告</a:t>
            </a:r>
            <a:endParaRPr lang="zh-CN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838603"/>
            <a:ext cx="9172575" cy="512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75" y="1381125"/>
            <a:ext cx="57531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962025"/>
            <a:ext cx="10281822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二、软件测试的重要性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483" y="1693279"/>
            <a:ext cx="5100659" cy="2973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7143749" y="2686049"/>
            <a:ext cx="4829176" cy="3057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1967</a:t>
            </a:r>
            <a:r>
              <a:rPr lang="zh-CN" altLang="en-US" dirty="0" smtClean="0"/>
              <a:t>年苏联“”联盟一号返回时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因忽略一个小数点，在进入大气层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打不开降落伞而坠毁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二、软件测试的重要性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79597" y="1162050"/>
            <a:ext cx="3802678" cy="434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724" y="2614614"/>
            <a:ext cx="5524501" cy="1330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" y="1528763"/>
            <a:ext cx="11733213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7838" y="1962150"/>
            <a:ext cx="778771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09606" y="352425"/>
            <a:ext cx="4291819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三、软件测试的目的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38" y="1443038"/>
            <a:ext cx="252412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6788" y="1609725"/>
            <a:ext cx="300037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4838" y="1047750"/>
            <a:ext cx="24288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33650" y="4695825"/>
            <a:ext cx="67611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四、软件测试的发展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676400"/>
            <a:ext cx="8056563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752475" y="516618"/>
            <a:ext cx="5076825" cy="536030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据业内统计，目前国内</a:t>
            </a:r>
            <a:r>
              <a:rPr lang="en-US" altLang="zh-CN" dirty="0" smtClean="0"/>
              <a:t>IT</a:t>
            </a:r>
            <a:r>
              <a:rPr lang="zh-CN" altLang="en-US" dirty="0" smtClean="0"/>
              <a:t>技术岗有三、四百万，其中软件测试人才缺口至少三十万，在未来</a:t>
            </a:r>
            <a:r>
              <a:rPr lang="en-US" altLang="zh-CN" dirty="0" smtClean="0"/>
              <a:t>5-10</a:t>
            </a:r>
            <a:r>
              <a:rPr lang="zh-CN" altLang="en-US" dirty="0" smtClean="0"/>
              <a:t>年中这一数字还将继续增大。</a:t>
            </a:r>
            <a:endParaRPr lang="en-US" altLang="zh-CN" dirty="0" smtClean="0"/>
          </a:p>
          <a:p>
            <a:pPr>
              <a:buNone/>
            </a:pPr>
            <a:endParaRPr lang="zh-CN" altLang="en-US" dirty="0" smtClean="0"/>
          </a:p>
          <a:p>
            <a:r>
              <a:rPr lang="zh-CN" altLang="en-US" dirty="0" smtClean="0"/>
              <a:t>从业人员主要分布于我国中东部、南部地区，其中上海的测试工程师最多，其次是北京、广东、江苏、浙江、成都。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0170" y="1066801"/>
            <a:ext cx="5517521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3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39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3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39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3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6、21、25、26、27"/>
  <p:tag name="KSO_WM_TEMPLATE_CATEGORY" val="custom"/>
  <p:tag name="KSO_WM_TEMPLATE_INDEX" val="160396"/>
  <p:tag name="KSO_WM_TAG_VERSION" val="1.0"/>
  <p:tag name="KSO_WM_SLIDE_ID" val="custom160396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a"/>
  <p:tag name="KSO_WM_UNIT_INDEX" val="1"/>
  <p:tag name="KSO_WM_UNIT_ID" val="custom160396_1*a*1"/>
  <p:tag name="KSO_WM_UNIT_CLEAR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A000120140530A99PPBG">
  <a:themeElements>
    <a:clrScheme name="106">
      <a:dk1>
        <a:srgbClr val="4B4D4F"/>
      </a:dk1>
      <a:lt1>
        <a:srgbClr val="FFFFFF"/>
      </a:lt1>
      <a:dk2>
        <a:srgbClr val="3D3F41"/>
      </a:dk2>
      <a:lt2>
        <a:srgbClr val="FFFFFF"/>
      </a:lt2>
      <a:accent1>
        <a:srgbClr val="DC5C31"/>
      </a:accent1>
      <a:accent2>
        <a:srgbClr val="EA9B26"/>
      </a:accent2>
      <a:accent3>
        <a:srgbClr val="D36D8D"/>
      </a:accent3>
      <a:accent4>
        <a:srgbClr val="D46E5A"/>
      </a:accent4>
      <a:accent5>
        <a:srgbClr val="FCCF86"/>
      </a:accent5>
      <a:accent6>
        <a:srgbClr val="AA5ED4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000120140530A99PPBG">
  <a:themeElements>
    <a:clrScheme name="106">
      <a:dk1>
        <a:srgbClr val="4B4D4F"/>
      </a:dk1>
      <a:lt1>
        <a:srgbClr val="FFFFFF"/>
      </a:lt1>
      <a:dk2>
        <a:srgbClr val="3D3F41"/>
      </a:dk2>
      <a:lt2>
        <a:srgbClr val="FFFFFF"/>
      </a:lt2>
      <a:accent1>
        <a:srgbClr val="DC5C31"/>
      </a:accent1>
      <a:accent2>
        <a:srgbClr val="EA9B26"/>
      </a:accent2>
      <a:accent3>
        <a:srgbClr val="D36D8D"/>
      </a:accent3>
      <a:accent4>
        <a:srgbClr val="D46E5A"/>
      </a:accent4>
      <a:accent5>
        <a:srgbClr val="FCCF86"/>
      </a:accent5>
      <a:accent6>
        <a:srgbClr val="AA5ED4"/>
      </a:accent6>
      <a:hlink>
        <a:srgbClr val="00B0F0"/>
      </a:hlink>
      <a:folHlink>
        <a:srgbClr val="AFB2B4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A000120140530A99PPBG">
  <a:themeElements>
    <a:clrScheme name="106">
      <a:dk1>
        <a:srgbClr val="4B4D4F"/>
      </a:dk1>
      <a:lt1>
        <a:srgbClr val="FFFFFF"/>
      </a:lt1>
      <a:dk2>
        <a:srgbClr val="3D3F41"/>
      </a:dk2>
      <a:lt2>
        <a:srgbClr val="FFFFFF"/>
      </a:lt2>
      <a:accent1>
        <a:srgbClr val="DC5C31"/>
      </a:accent1>
      <a:accent2>
        <a:srgbClr val="EA9B26"/>
      </a:accent2>
      <a:accent3>
        <a:srgbClr val="D36D8D"/>
      </a:accent3>
      <a:accent4>
        <a:srgbClr val="D46E5A"/>
      </a:accent4>
      <a:accent5>
        <a:srgbClr val="FCCF86"/>
      </a:accent5>
      <a:accent6>
        <a:srgbClr val="AA5ED4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174</Words>
  <Application>WPS 演示</Application>
  <PresentationFormat>自定义</PresentationFormat>
  <Paragraphs>26</Paragraphs>
  <Slides>27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A000120140530A99PPBG</vt:lpstr>
      <vt:lpstr>1_A000120140530A99PPBG</vt:lpstr>
      <vt:lpstr>2_A000120140530A99PPBG</vt:lpstr>
      <vt:lpstr>自定义设计方案</vt:lpstr>
      <vt:lpstr>华信智软件测试专业宣讲</vt:lpstr>
      <vt:lpstr>一、软件测试的基本概念</vt:lpstr>
      <vt:lpstr>二、软件测试的重要性</vt:lpstr>
      <vt:lpstr>二、软件测试的重要性</vt:lpstr>
      <vt:lpstr>幻灯片 5</vt:lpstr>
      <vt:lpstr>幻灯片 6</vt:lpstr>
      <vt:lpstr>三、软件测试的目的</vt:lpstr>
      <vt:lpstr>四、软件测试的发展</vt:lpstr>
      <vt:lpstr>幻灯片 9</vt:lpstr>
      <vt:lpstr>五、软件测试前景如何</vt:lpstr>
      <vt:lpstr>1-3年：</vt:lpstr>
      <vt:lpstr>3-5年：</vt:lpstr>
      <vt:lpstr>幻灯片 13</vt:lpstr>
      <vt:lpstr>六、课程大纲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七、企 业 的 招 聘 要 求</vt:lpstr>
      <vt:lpstr>幻灯片 23</vt:lpstr>
      <vt:lpstr>测试报告</vt:lpstr>
      <vt:lpstr>幻灯片 25</vt:lpstr>
      <vt:lpstr>幻灯片 26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PC</cp:lastModifiedBy>
  <cp:revision>196</cp:revision>
  <dcterms:created xsi:type="dcterms:W3CDTF">2017-02-23T10:44:00Z</dcterms:created>
  <dcterms:modified xsi:type="dcterms:W3CDTF">2020-03-15T10:08:17Z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